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7102475" cy="9388475"/>
  <p:embeddedFontLst>
    <p:embeddedFont>
      <p:font typeface="Playfair Display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7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AF153E-0652-4F34-AC7A-6483E4151A4F}">
  <a:tblStyle styleId="{98AF153E-0652-4F34-AC7A-6483E4151A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5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PlayfairDispl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423863" y="704850"/>
            <a:ext cx="6256337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422275" y="704850"/>
            <a:ext cx="62579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d62aaebc8_0_0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5d62aaebc8_0_0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d60daeec4_1_5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5d60daeec4_1_5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d60daeec4_1_12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5d60daeec4_1_12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d62aaebc8_0_13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5d62aaebc8_0_13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422275" y="704850"/>
            <a:ext cx="62579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/>
          <p:nvPr>
            <p:ph idx="2" type="sldImg"/>
          </p:nvPr>
        </p:nvSpPr>
        <p:spPr>
          <a:xfrm>
            <a:off x="422275" y="704850"/>
            <a:ext cx="62579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b1658eaf4_2_0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34b1658eaf4_2_0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d60daeec4_0_3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5d60daeec4_0_3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422275" y="704850"/>
            <a:ext cx="6257925" cy="35194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ab9f8eba3_0_38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4ab9f8eba3_0_38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d62aaebc8_0_55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5d62aaebc8_0_55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d62aaebc8_0_36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5d62aaebc8_0_36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d60daeec4_1_22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5d60daeec4_1_22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d60daeec4_1_40:notes"/>
          <p:cNvSpPr/>
          <p:nvPr>
            <p:ph idx="2" type="sldImg"/>
          </p:nvPr>
        </p:nvSpPr>
        <p:spPr>
          <a:xfrm>
            <a:off x="422275" y="704850"/>
            <a:ext cx="62580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5d60daeec4_1_40:notes"/>
          <p:cNvSpPr txBox="1"/>
          <p:nvPr>
            <p:ph idx="1" type="body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4200" lIns="94200" spcFirstLastPara="1" rIns="94200" wrap="square" tIns="942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hyperlink" Target="https://reactjs.org/" TargetMode="External"/><Relationship Id="rId5" Type="http://schemas.openxmlformats.org/officeDocument/2006/relationships/hyperlink" Target="https://tailwindcss.com/docs" TargetMode="External"/><Relationship Id="rId6" Type="http://schemas.openxmlformats.org/officeDocument/2006/relationships/hyperlink" Target="https://lucide.dev/" TargetMode="External"/><Relationship Id="rId7" Type="http://schemas.openxmlformats.org/officeDocument/2006/relationships/hyperlink" Target="https://developer.mozilla.or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077839" y="4576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" name="Google Shape;53;p12"/>
          <p:cNvSpPr txBox="1"/>
          <p:nvPr/>
        </p:nvSpPr>
        <p:spPr>
          <a:xfrm>
            <a:off x="1991300" y="263600"/>
            <a:ext cx="62778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000">
                <a:solidFill>
                  <a:srgbClr val="4A86E8"/>
                </a:solidFill>
              </a:rPr>
              <a:t>Puzzle Solver: Backtracking-Based N-Queens and</a:t>
            </a:r>
            <a:endParaRPr b="1" sz="2000">
              <a:solidFill>
                <a:srgbClr val="4A86E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2000">
                <a:solidFill>
                  <a:srgbClr val="4A86E8"/>
                </a:solidFill>
              </a:rPr>
              <a:t>Sudoku Visualizer</a:t>
            </a:r>
            <a:endParaRPr b="1" sz="2000">
              <a:solidFill>
                <a:srgbClr val="4A86E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3200">
              <a:solidFill>
                <a:srgbClr val="083C9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3200">
              <a:solidFill>
                <a:srgbClr val="083C9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3200">
              <a:solidFill>
                <a:srgbClr val="083C92"/>
              </a:solidFill>
            </a:endParaRPr>
          </a:p>
        </p:txBody>
      </p:sp>
      <p:sp>
        <p:nvSpPr>
          <p:cNvPr id="54" name="Google Shape;54;p12"/>
          <p:cNvSpPr txBox="1"/>
          <p:nvPr/>
        </p:nvSpPr>
        <p:spPr>
          <a:xfrm>
            <a:off x="0" y="1474100"/>
            <a:ext cx="91440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LAB PART- B</a:t>
            </a:r>
            <a:endParaRPr b="1" sz="1800">
              <a:solidFill>
                <a:schemeClr val="dk1"/>
              </a:solidFill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Course: Design and Analysis of Algorithms</a:t>
            </a:r>
            <a:endParaRPr b="1" sz="1800">
              <a:solidFill>
                <a:schemeClr val="dk1"/>
              </a:solidFill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</a:rPr>
              <a:t>Department of Computer Science,  </a:t>
            </a:r>
            <a:endParaRPr sz="1800"/>
          </a:p>
          <a:p>
            <a:pPr indent="0" lvl="0" marL="12700" marR="0" rtl="0" algn="ctr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</a:rPr>
              <a:t>  </a:t>
            </a:r>
            <a:r>
              <a:rPr b="1" i="0" lang="en-IN" sz="1800" u="none" cap="none" strike="noStrike">
                <a:solidFill>
                  <a:schemeClr val="dk1"/>
                </a:solidFill>
              </a:rPr>
              <a:t>R V College of  Engineering, Bengaluru.</a:t>
            </a:r>
            <a:endParaRPr sz="1800"/>
          </a:p>
        </p:txBody>
      </p:sp>
      <p:graphicFrame>
        <p:nvGraphicFramePr>
          <p:cNvPr id="55" name="Google Shape;55;p12"/>
          <p:cNvGraphicFramePr/>
          <p:nvPr/>
        </p:nvGraphicFramePr>
        <p:xfrm>
          <a:off x="1242450" y="3060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{98AF153E-0652-4F34-AC7A-6483E4151A4F}</a:tableStyleId>
              </a:tblPr>
              <a:tblGrid>
                <a:gridCol w="3584025"/>
                <a:gridCol w="3442625"/>
              </a:tblGrid>
              <a:tr h="39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/>
                        <a:t>NAME </a:t>
                      </a:r>
                      <a:endParaRPr b="1"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/>
                        <a:t>USN</a:t>
                      </a:r>
                      <a:endParaRPr b="1" sz="1500"/>
                    </a:p>
                  </a:txBody>
                  <a:tcPr marT="91425" marB="91425" marR="91425" marL="91425"/>
                </a:tc>
              </a:tr>
              <a:tr h="3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Aryan Gupta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1RV23CS051</a:t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39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Arushi Vaidya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/>
                        <a:t>1RV23CS049</a:t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pic>
        <p:nvPicPr>
          <p:cNvPr id="127" name="Google Shape;127;p21" title="Screenshot 2025-05-27 at 8.42.45 PM.png"/>
          <p:cNvPicPr preferRelativeResize="0"/>
          <p:nvPr/>
        </p:nvPicPr>
        <p:blipFill rotWithShape="1">
          <a:blip r:embed="rId4">
            <a:alphaModFix/>
          </a:blip>
          <a:srcRect b="0" l="12585" r="12675" t="10015"/>
          <a:stretch/>
        </p:blipFill>
        <p:spPr>
          <a:xfrm>
            <a:off x="515225" y="994375"/>
            <a:ext cx="3922575" cy="33265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1" title="Screenshot 2025-05-27 at 8.42.54 PM.png"/>
          <p:cNvPicPr preferRelativeResize="0"/>
          <p:nvPr/>
        </p:nvPicPr>
        <p:blipFill rotWithShape="1">
          <a:blip r:embed="rId5">
            <a:alphaModFix/>
          </a:blip>
          <a:srcRect b="0" l="12712" r="12330" t="9066"/>
          <a:stretch/>
        </p:blipFill>
        <p:spPr>
          <a:xfrm>
            <a:off x="4654275" y="994375"/>
            <a:ext cx="3974502" cy="32832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99300"/>
            <a:ext cx="35763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</a:rPr>
              <a:t>Place N queens on an N×N chessboard so no two attack each other.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1"/>
                </a:solidFill>
              </a:rPr>
              <a:t>Steps: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Start row-wise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Try placing a queen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Check column &amp; diagonal threats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Recurse or ❌ backtrack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✅ Solution when all N placed</a:t>
            </a:r>
            <a:endParaRPr sz="1500"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3078000" y="27598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N-Queens Algorithm(Backtracking)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50" y="1299300"/>
            <a:ext cx="4520049" cy="2959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74" y="868850"/>
            <a:ext cx="6685251" cy="397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grpSp>
        <p:nvGrpSpPr>
          <p:cNvPr id="151" name="Google Shape;151;p24"/>
          <p:cNvGrpSpPr/>
          <p:nvPr/>
        </p:nvGrpSpPr>
        <p:grpSpPr>
          <a:xfrm>
            <a:off x="515214" y="994375"/>
            <a:ext cx="8113573" cy="3326523"/>
            <a:chOff x="432950" y="994375"/>
            <a:chExt cx="8113573" cy="3326523"/>
          </a:xfrm>
        </p:grpSpPr>
        <p:pic>
          <p:nvPicPr>
            <p:cNvPr id="152" name="Google Shape;152;p24" title="Screenshot 2025-05-27 at 8.42.04 PM.png"/>
            <p:cNvPicPr preferRelativeResize="0"/>
            <p:nvPr/>
          </p:nvPicPr>
          <p:blipFill rotWithShape="1">
            <a:blip r:embed="rId4">
              <a:alphaModFix/>
            </a:blip>
            <a:srcRect b="0" l="11759" r="12471" t="10434"/>
            <a:stretch/>
          </p:blipFill>
          <p:spPr>
            <a:xfrm>
              <a:off x="432950" y="994375"/>
              <a:ext cx="3922575" cy="332652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3" name="Google Shape;153;p24" title="Screenshot 2025-05-27 at 8.42.24 PM.png"/>
            <p:cNvPicPr preferRelativeResize="0"/>
            <p:nvPr/>
          </p:nvPicPr>
          <p:blipFill rotWithShape="1">
            <a:blip r:embed="rId5">
              <a:alphaModFix/>
            </a:blip>
            <a:srcRect b="0" l="12606" r="13104" t="10055"/>
            <a:stretch/>
          </p:blipFill>
          <p:spPr>
            <a:xfrm>
              <a:off x="4572000" y="994375"/>
              <a:ext cx="3974523" cy="3326523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3512185" y="4483735"/>
            <a:ext cx="3188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950475"/>
            <a:ext cx="8520600" cy="3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Cormen, T.H., Leiserson, C.E., Rivest, R.L., &amp; Stein, C.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i="1" lang="en-IN" sz="1200">
                <a:solidFill>
                  <a:schemeClr val="dk1"/>
                </a:solidFill>
              </a:rPr>
              <a:t>Introduction to Algorithms</a:t>
            </a:r>
            <a:r>
              <a:rPr lang="en-IN" sz="1200">
                <a:solidFill>
                  <a:schemeClr val="dk1"/>
                </a:solidFill>
              </a:rPr>
              <a:t> (3rd ed.) – MIT Press, 2009.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Kleinberg, J., &amp; Tardos, É.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i="1" lang="en-IN" sz="1200">
                <a:solidFill>
                  <a:schemeClr val="dk1"/>
                </a:solidFill>
              </a:rPr>
              <a:t>Algorithm Design</a:t>
            </a:r>
            <a:r>
              <a:rPr lang="en-IN" sz="1200">
                <a:solidFill>
                  <a:schemeClr val="dk1"/>
                </a:solidFill>
              </a:rPr>
              <a:t> – Pearson Education, 2006.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Norvig, P. (2006).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i="1" lang="en-IN" sz="1200">
                <a:solidFill>
                  <a:schemeClr val="dk1"/>
                </a:solidFill>
              </a:rPr>
              <a:t>Solving Every Sudoku Puzzle</a:t>
            </a:r>
            <a:r>
              <a:rPr lang="en-IN" sz="1200">
                <a:solidFill>
                  <a:schemeClr val="dk1"/>
                </a:solidFill>
              </a:rPr>
              <a:t> – https://norvig.com/sudoku.html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Russell, S., &amp; Norvig, P.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i="1" lang="en-IN" sz="1200">
                <a:solidFill>
                  <a:schemeClr val="dk1"/>
                </a:solidFill>
              </a:rPr>
              <a:t>Artificial Intelligence: A Modern Approach</a:t>
            </a:r>
            <a:r>
              <a:rPr lang="en-IN" sz="1200">
                <a:solidFill>
                  <a:schemeClr val="dk1"/>
                </a:solidFill>
              </a:rPr>
              <a:t> (4th ed.) – Pearson, 2020.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ReactJS Official Documentation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lang="en-IN" sz="1200" u="sng">
                <a:solidFill>
                  <a:schemeClr val="hlink"/>
                </a:solidFill>
                <a:hlinkClick r:id="rId4"/>
              </a:rPr>
              <a:t>https://reactjs.org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TailwindCSS Documentation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lang="en-IN" sz="1200" u="sng">
                <a:solidFill>
                  <a:schemeClr val="hlink"/>
                </a:solidFill>
                <a:hlinkClick r:id="rId5"/>
              </a:rPr>
              <a:t>https://tailwindcss.com/docs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Lucide Icons for React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lang="en-IN" sz="1200" u="sng">
                <a:solidFill>
                  <a:schemeClr val="hlink"/>
                </a:solidFill>
                <a:hlinkClick r:id="rId6"/>
              </a:rPr>
              <a:t>https://lucide.dev</a:t>
            </a:r>
            <a:endParaRPr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IN" sz="1200">
                <a:solidFill>
                  <a:schemeClr val="dk1"/>
                </a:solidFill>
              </a:rPr>
              <a:t>Mozilla Developer Network (MDN)</a:t>
            </a:r>
            <a:br>
              <a:rPr b="1" lang="en-IN" sz="1200">
                <a:solidFill>
                  <a:schemeClr val="dk1"/>
                </a:solidFill>
              </a:rPr>
            </a:br>
            <a:r>
              <a:rPr lang="en-IN" sz="1200" u="sng">
                <a:solidFill>
                  <a:schemeClr val="hlink"/>
                </a:solidFill>
                <a:hlinkClick r:id="rId7"/>
              </a:rPr>
              <a:t>https://developer.mozilla.org</a:t>
            </a:r>
            <a:endParaRPr sz="155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3078000" y="33113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References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3512185" y="4483735"/>
            <a:ext cx="318833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3232093" y="2247750"/>
            <a:ext cx="2679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IN" sz="3600" u="none" cap="none" strike="noStrike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3078000" y="33153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792300" y="1246825"/>
            <a:ext cx="755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1"/>
                </a:solidFill>
              </a:rPr>
              <a:t>🧩</a:t>
            </a:r>
            <a:r>
              <a:rPr b="1" lang="en-IN" sz="1500">
                <a:solidFill>
                  <a:schemeClr val="dk1"/>
                </a:solidFill>
              </a:rPr>
              <a:t>Goal: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chemeClr val="dk1"/>
                </a:solidFill>
              </a:rPr>
              <a:t>Design and build an </a:t>
            </a:r>
            <a:r>
              <a:rPr b="1" lang="en-IN" sz="1500">
                <a:solidFill>
                  <a:schemeClr val="dk1"/>
                </a:solidFill>
              </a:rPr>
              <a:t>interactive browser-based tool</a:t>
            </a:r>
            <a:r>
              <a:rPr lang="en-IN" sz="1500">
                <a:solidFill>
                  <a:schemeClr val="dk1"/>
                </a:solidFill>
              </a:rPr>
              <a:t> that visualizes backtracking algorithms for solving N-Queens and Sudoku, helping students understand DAA concepts through animation of recursive decisions and backtracking.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500">
                <a:solidFill>
                  <a:schemeClr val="dk1"/>
                </a:solidFill>
              </a:rPr>
              <a:t>🔍Key Aspects: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>
                <a:solidFill>
                  <a:schemeClr val="dk1"/>
                </a:solidFill>
              </a:rPr>
              <a:t>Focus on constraint satisfaction problems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>
                <a:solidFill>
                  <a:schemeClr val="dk1"/>
                </a:solidFill>
              </a:rPr>
              <a:t>Real-time, step-by-step tracing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>
                <a:solidFill>
                  <a:schemeClr val="dk1"/>
                </a:solidFill>
              </a:rPr>
              <a:t>Educational and interactive design</a:t>
            </a:r>
            <a:endParaRPr sz="2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078000" y="33153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48600" y="1287075"/>
            <a:ext cx="444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1500">
                <a:solidFill>
                  <a:schemeClr val="dk1"/>
                </a:solidFill>
              </a:rPr>
              <a:t>🌀 What is Backtracking?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-IN" sz="100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A </a:t>
            </a:r>
            <a:r>
              <a:rPr b="1" lang="en-IN" sz="1500">
                <a:solidFill>
                  <a:schemeClr val="dk1"/>
                </a:solidFill>
              </a:rPr>
              <a:t>recursive DFS approach</a:t>
            </a:r>
            <a:r>
              <a:rPr lang="en-IN" sz="1500">
                <a:solidFill>
                  <a:schemeClr val="dk1"/>
                </a:solidFill>
              </a:rPr>
              <a:t> that builds solutions incrementally and </a:t>
            </a:r>
            <a:r>
              <a:rPr b="1" lang="en-IN" sz="1500">
                <a:solidFill>
                  <a:schemeClr val="dk1"/>
                </a:solidFill>
              </a:rPr>
              <a:t>backtracks</a:t>
            </a:r>
            <a:r>
              <a:rPr lang="en-IN" sz="1500">
                <a:solidFill>
                  <a:schemeClr val="dk1"/>
                </a:solidFill>
              </a:rPr>
              <a:t> when constraints are violated.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>
                <a:solidFill>
                  <a:schemeClr val="dk1"/>
                </a:solidFill>
              </a:rPr>
              <a:t>🎓 Used in: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>
                <a:solidFill>
                  <a:schemeClr val="dk1"/>
                </a:solidFill>
              </a:rPr>
              <a:t>Solving Constraint Satisfaction Problems (CSPs)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>
                <a:solidFill>
                  <a:schemeClr val="dk1"/>
                </a:solidFill>
              </a:rPr>
              <a:t>Exploring large search spaces efficiently</a:t>
            </a:r>
            <a:endParaRPr sz="1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29967"/>
          <a:stretch/>
        </p:blipFill>
        <p:spPr>
          <a:xfrm>
            <a:off x="5221425" y="1143025"/>
            <a:ext cx="3639425" cy="316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671200" y="961500"/>
            <a:ext cx="5758200" cy="3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>
                <a:solidFill>
                  <a:schemeClr val="dk1"/>
                </a:solidFill>
              </a:rPr>
              <a:t>✅ Implement efficient backtracking 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>
                <a:solidFill>
                  <a:schemeClr val="dk1"/>
                </a:solidFill>
              </a:rPr>
              <a:t>✅ Visualize recursion and decisions in real-time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>
                <a:solidFill>
                  <a:schemeClr val="dk1"/>
                </a:solidFill>
              </a:rPr>
              <a:t>✅ Track performance metrics: steps, depth, backtracks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>
                <a:solidFill>
                  <a:schemeClr val="dk1"/>
                </a:solidFill>
              </a:rPr>
              <a:t>✅ Build an intuitive front-end with </a:t>
            </a:r>
            <a:r>
              <a:rPr b="1" lang="en-IN">
                <a:solidFill>
                  <a:schemeClr val="dk1"/>
                </a:solidFill>
              </a:rPr>
              <a:t>React + TailwindCSS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>
                <a:solidFill>
                  <a:schemeClr val="dk1"/>
                </a:solidFill>
              </a:rPr>
              <a:t>✅ Aid in learning DAA through </a:t>
            </a:r>
            <a:r>
              <a:rPr b="1" lang="en-IN">
                <a:solidFill>
                  <a:schemeClr val="dk1"/>
                </a:solidFill>
              </a:rPr>
              <a:t>interactive simulation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078000" y="27598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Objectives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078000" y="27598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Methodology 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49" y="968675"/>
            <a:ext cx="7719102" cy="3515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3078000" y="27598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Methodology 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6402"/>
          <a:stretch/>
        </p:blipFill>
        <p:spPr>
          <a:xfrm>
            <a:off x="697725" y="970475"/>
            <a:ext cx="7748551" cy="344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078000" y="275985"/>
            <a:ext cx="2988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Methodology 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aphicFrame>
        <p:nvGraphicFramePr>
          <p:cNvPr id="103" name="Google Shape;103;p18"/>
          <p:cNvGraphicFramePr/>
          <p:nvPr/>
        </p:nvGraphicFramePr>
        <p:xfrm>
          <a:off x="598950" y="95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{98AF153E-0652-4F34-AC7A-6483E4151A4F}</a:tableStyleId>
              </a:tblPr>
              <a:tblGrid>
                <a:gridCol w="3973050"/>
                <a:gridCol w="3973050"/>
              </a:tblGrid>
              <a:tr h="3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State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What Happens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User Input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Choose puzzle type, board size/difficulty, or manually edit grid.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State Init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React hooks (</a:t>
                      </a:r>
                      <a:r>
                        <a:rPr lang="en-IN" sz="1100">
                          <a:solidFill>
                            <a:srgbClr val="188038"/>
                          </a:solidFill>
                        </a:rPr>
                        <a:t>useState</a:t>
                      </a: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IN" sz="1100">
                          <a:solidFill>
                            <a:srgbClr val="188038"/>
                          </a:solidFill>
                        </a:rPr>
                        <a:t>useEffect</a:t>
                      </a:r>
                      <a:r>
                        <a:rPr lang="en-IN" sz="1100">
                          <a:solidFill>
                            <a:schemeClr val="dk1"/>
                          </a:solidFill>
                        </a:rPr>
                        <a:t>) create the initial board.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Execution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On “Solve”, asynchronous backtracking begins; board state mutates and re-renders each recursive call.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Feedback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Live counters show steps, backtracks, placed queens/digits.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7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Speed Control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Slider sets animation delay (100 – 1000 ms).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7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Customization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Multiple board sizes (4×4, 6×6, 8×8) and Sudoku presets (Easy–Hard)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0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Responsiveness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/>
                        <a:t>Mobile/desktop layouts via Tailwind grid &amp; flex utilities.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18"/>
          <p:cNvSpPr/>
          <p:nvPr/>
        </p:nvSpPr>
        <p:spPr>
          <a:xfrm>
            <a:off x="2977800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46350" y="1371550"/>
            <a:ext cx="3619500" cy="25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>
                <a:solidFill>
                  <a:schemeClr val="dk1"/>
                </a:solidFill>
              </a:rPr>
              <a:t>📐 9×9 Grid. Every row, column &amp; 3×3 box must have 1–9 once.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500">
                <a:solidFill>
                  <a:schemeClr val="dk1"/>
                </a:solidFill>
              </a:rPr>
              <a:t>Steps: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Find next empty cell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Try numbers 1–9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Place if valid, recurse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If fail, ❌ backtrack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IN" sz="1500">
                <a:solidFill>
                  <a:schemeClr val="dk1"/>
                </a:solidFill>
              </a:rPr>
              <a:t>Repeat until solved ✔️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228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031050" y="275975"/>
            <a:ext cx="3081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Sudoku</a:t>
            </a:r>
            <a:r>
              <a:rPr b="1" i="1" lang="en-IN" sz="1900">
                <a:solidFill>
                  <a:srgbClr val="083C9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Solver Algorithm(Back Tracking)</a:t>
            </a:r>
            <a:endParaRPr b="1" i="1" sz="1900">
              <a:solidFill>
                <a:srgbClr val="083C9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025" y="1338262"/>
            <a:ext cx="4770624" cy="2620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512185" y="4483735"/>
            <a:ext cx="318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RV COLLEGE OF ENGINEERING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455" y="829000"/>
            <a:ext cx="6319090" cy="41789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